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Google Sans" panose="020B0604020202020204" charset="0"/>
      <p:regular r:id="rId11"/>
      <p:bold r:id="rId12"/>
      <p:italic r:id="rId13"/>
      <p:boldItalic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Raleway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7f7ec85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7f7ec85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7f7ec856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7f7ec856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7f7ec8568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7f7ec8568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7f7ec8568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7f7ec8568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7f7ec856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7f7ec8568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7f7ec8568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7f7ec8568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7f7ec8568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7f7ec8568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53800" y="574350"/>
            <a:ext cx="6171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Minnesota Traffic Volume</a:t>
            </a:r>
            <a:endParaRPr sz="39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216950" y="3522775"/>
            <a:ext cx="401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Teddy Mutinge</a:t>
            </a:r>
            <a:endParaRPr dirty="0"/>
          </a:p>
        </p:txBody>
      </p:sp>
      <p:grpSp>
        <p:nvGrpSpPr>
          <p:cNvPr id="88" name="Google Shape;88;p13"/>
          <p:cNvGrpSpPr/>
          <p:nvPr/>
        </p:nvGrpSpPr>
        <p:grpSpPr>
          <a:xfrm>
            <a:off x="5278645" y="1132506"/>
            <a:ext cx="5158658" cy="3620319"/>
            <a:chOff x="5173120" y="1048631"/>
            <a:chExt cx="5158658" cy="3620319"/>
          </a:xfrm>
        </p:grpSpPr>
        <p:sp>
          <p:nvSpPr>
            <p:cNvPr id="89" name="Google Shape;89;p13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13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91" name="Google Shape;91;p13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" name="Google Shape;92;p13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93" name="Google Shape;93;p13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13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13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13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13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13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13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13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13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13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13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13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13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13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13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13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13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13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13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13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13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13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13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13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13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13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13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13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13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13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13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13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13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3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13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13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13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13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13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13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13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13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13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13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13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13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13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13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13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13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13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1261350" y="1779150"/>
            <a:ext cx="401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79" dirty="0"/>
              <a:t>In depth analysis of traffic patterns in the city</a:t>
            </a:r>
            <a:endParaRPr sz="1879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14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138600" cy="18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Traffic congestion continues to grow</a:t>
            </a:r>
            <a:endParaRPr dirty="0"/>
          </a:p>
        </p:txBody>
      </p:sp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5477800" y="406590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…with no end </a:t>
            </a:r>
            <a:endParaRPr dirty="0"/>
          </a:p>
        </p:txBody>
      </p:sp>
      <p:pic>
        <p:nvPicPr>
          <p:cNvPr id="151" name="Google Shape;15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250" y="304800"/>
            <a:ext cx="3970424" cy="31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847225" y="1856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Analyzing based on three criteria</a:t>
            </a:r>
            <a:endParaRPr dirty="0"/>
          </a:p>
        </p:txBody>
      </p:sp>
      <p:sp>
        <p:nvSpPr>
          <p:cNvPr id="157" name="Google Shape;157;p15"/>
          <p:cNvSpPr txBox="1">
            <a:spLocks noGrp="1"/>
          </p:cNvSpPr>
          <p:nvPr>
            <p:ph type="body" idx="2"/>
          </p:nvPr>
        </p:nvSpPr>
        <p:spPr>
          <a:xfrm>
            <a:off x="5127325" y="779950"/>
            <a:ext cx="3374400" cy="38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Raleway"/>
                <a:ea typeface="Raleway"/>
                <a:cs typeface="Raleway"/>
                <a:sym typeface="Raleway"/>
              </a:rPr>
              <a:t>Time bound</a:t>
            </a:r>
            <a:endParaRPr sz="25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 dirty="0">
                <a:latin typeface="Raleway"/>
                <a:ea typeface="Raleway"/>
                <a:cs typeface="Raleway"/>
                <a:sym typeface="Raleway"/>
              </a:rPr>
              <a:t>Weather</a:t>
            </a:r>
            <a:r>
              <a:rPr lang="en" sz="2500" dirty="0"/>
              <a:t> </a:t>
            </a: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KE" sz="2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KE" sz="2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dirty="0">
                <a:latin typeface="Raleway"/>
                <a:ea typeface="Raleway"/>
                <a:cs typeface="Raleway"/>
                <a:sym typeface="Raleway"/>
              </a:rPr>
              <a:t>Holiday travel</a:t>
            </a:r>
            <a:endParaRPr sz="25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375" y="483975"/>
            <a:ext cx="1151252" cy="11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374" y="2124626"/>
            <a:ext cx="1151251" cy="11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269" y="3543844"/>
            <a:ext cx="1121450" cy="11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ctrTitle" idx="4294967295"/>
          </p:nvPr>
        </p:nvSpPr>
        <p:spPr>
          <a:xfrm>
            <a:off x="417200" y="363350"/>
            <a:ext cx="59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10"/>
              <a:t>Monthly traffic volume</a:t>
            </a:r>
            <a:endParaRPr sz="2410"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 idx="4294967295"/>
          </p:nvPr>
        </p:nvSpPr>
        <p:spPr>
          <a:xfrm>
            <a:off x="1214350" y="1289525"/>
            <a:ext cx="31386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95" dirty="0"/>
              <a:t>February - </a:t>
            </a:r>
            <a:r>
              <a:rPr lang="en" sz="1595" b="0" dirty="0"/>
              <a:t>Significantly low volume, perfect for construction or renovation.</a:t>
            </a:r>
            <a:endParaRPr sz="1595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080" dirty="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 idx="4294967295"/>
          </p:nvPr>
        </p:nvSpPr>
        <p:spPr>
          <a:xfrm>
            <a:off x="1214350" y="2262000"/>
            <a:ext cx="3138600" cy="6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/>
              <a:t>April - </a:t>
            </a:r>
            <a:r>
              <a:rPr lang="en" sz="1550" b="0" dirty="0"/>
              <a:t>Significant decrease in 2018</a:t>
            </a:r>
            <a:endParaRPr sz="1550" b="0" dirty="0"/>
          </a:p>
        </p:txBody>
      </p:sp>
      <p:sp>
        <p:nvSpPr>
          <p:cNvPr id="169" name="Google Shape;169;p16"/>
          <p:cNvSpPr txBox="1">
            <a:spLocks noGrp="1"/>
          </p:cNvSpPr>
          <p:nvPr>
            <p:ph type="title" idx="4294967295"/>
          </p:nvPr>
        </p:nvSpPr>
        <p:spPr>
          <a:xfrm>
            <a:off x="1214350" y="2985375"/>
            <a:ext cx="3138600" cy="6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/>
              <a:t>August - </a:t>
            </a:r>
            <a:r>
              <a:rPr lang="en" sz="1550" b="0" dirty="0"/>
              <a:t>Significantly high volume.</a:t>
            </a:r>
            <a:endParaRPr sz="155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694E6-AAF6-C5DB-3F6D-DC0B7D2A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65" t="20631" b="7043"/>
          <a:stretch/>
        </p:blipFill>
        <p:spPr>
          <a:xfrm>
            <a:off x="4137264" y="1156654"/>
            <a:ext cx="5006736" cy="283019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  <p:bldP spid="1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 idx="4294967295"/>
          </p:nvPr>
        </p:nvSpPr>
        <p:spPr>
          <a:xfrm>
            <a:off x="417200" y="363350"/>
            <a:ext cx="5983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10"/>
              <a:t>Impacts of weather</a:t>
            </a:r>
            <a:endParaRPr sz="2410"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 idx="4294967295"/>
          </p:nvPr>
        </p:nvSpPr>
        <p:spPr>
          <a:xfrm>
            <a:off x="1272975" y="1113675"/>
            <a:ext cx="31386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/>
              <a:t>Clear/Cloudy conditions </a:t>
            </a:r>
            <a:r>
              <a:rPr lang="en" sz="1550" b="0" dirty="0"/>
              <a:t>results to high traffic volume.</a:t>
            </a:r>
            <a:endParaRPr sz="1200" b="0" dirty="0"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 idx="4294967295"/>
          </p:nvPr>
        </p:nvSpPr>
        <p:spPr>
          <a:xfrm>
            <a:off x="5258825" y="1113675"/>
            <a:ext cx="31386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/>
              <a:t>Low visibility conditions </a:t>
            </a:r>
            <a:r>
              <a:rPr lang="en" sz="1550" b="0" dirty="0"/>
              <a:t>result to low traffic volumes.</a:t>
            </a:r>
            <a:endParaRPr sz="12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4D861-0192-2A22-B517-600182759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94" t="21638" r="13922" b="9944"/>
          <a:stretch/>
        </p:blipFill>
        <p:spPr>
          <a:xfrm>
            <a:off x="1272974" y="2010700"/>
            <a:ext cx="6425683" cy="2942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  <p:bldP spid="1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ctrTitle" idx="4294967295"/>
          </p:nvPr>
        </p:nvSpPr>
        <p:spPr>
          <a:xfrm>
            <a:off x="460450" y="363350"/>
            <a:ext cx="5983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10" dirty="0"/>
              <a:t>Holiday travel</a:t>
            </a:r>
            <a:endParaRPr sz="2410" dirty="0"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 idx="4294967295"/>
          </p:nvPr>
        </p:nvSpPr>
        <p:spPr>
          <a:xfrm>
            <a:off x="4813325" y="1195750"/>
            <a:ext cx="31386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95" b="0" dirty="0"/>
              <a:t>Higher traffic volume is experienced on </a:t>
            </a:r>
            <a:r>
              <a:rPr lang="en" sz="1595" dirty="0"/>
              <a:t>National holidays</a:t>
            </a:r>
            <a:r>
              <a:rPr lang="en" sz="1595" b="0" dirty="0"/>
              <a:t>.</a:t>
            </a:r>
            <a:endParaRPr sz="1280" b="0" dirty="0"/>
          </a:p>
        </p:txBody>
      </p:sp>
      <p:sp>
        <p:nvSpPr>
          <p:cNvPr id="185" name="Google Shape;185;p18"/>
          <p:cNvSpPr txBox="1">
            <a:spLocks noGrp="1"/>
          </p:cNvSpPr>
          <p:nvPr>
            <p:ph type="title" idx="4294967295"/>
          </p:nvPr>
        </p:nvSpPr>
        <p:spPr>
          <a:xfrm>
            <a:off x="4813325" y="2327250"/>
            <a:ext cx="31386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02124"/>
                </a:solidFill>
              </a:rPr>
              <a:t>Most holidays have little impact on total traffic volume.</a:t>
            </a:r>
            <a:endParaRPr sz="12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8ADD7-5F80-C932-8583-E6628AD53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4" t="21200" r="15695" b="8627"/>
          <a:stretch/>
        </p:blipFill>
        <p:spPr>
          <a:xfrm>
            <a:off x="0" y="1209131"/>
            <a:ext cx="4675673" cy="3608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1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ctrTitle" idx="4294967295"/>
          </p:nvPr>
        </p:nvSpPr>
        <p:spPr>
          <a:xfrm>
            <a:off x="417200" y="363350"/>
            <a:ext cx="59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10"/>
              <a:t>Daily traffic</a:t>
            </a:r>
            <a:endParaRPr sz="2410"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26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600" b="0" dirty="0"/>
              <a:t>Traffic volumes are at </a:t>
            </a:r>
            <a:r>
              <a:rPr lang="en-US" sz="1600" dirty="0"/>
              <a:t>peak</a:t>
            </a:r>
            <a:r>
              <a:rPr lang="en-US" sz="1600" b="0" dirty="0"/>
              <a:t> in the </a:t>
            </a:r>
            <a:r>
              <a:rPr lang="en-US" sz="1600" dirty="0"/>
              <a:t>morning</a:t>
            </a:r>
            <a:r>
              <a:rPr lang="en-US" sz="1600" b="0" dirty="0"/>
              <a:t>  and </a:t>
            </a:r>
            <a:r>
              <a:rPr lang="en-US" sz="1600" dirty="0"/>
              <a:t>evening</a:t>
            </a:r>
            <a:r>
              <a:rPr lang="en-US" sz="1600" b="0" dirty="0"/>
              <a:t> hours</a:t>
            </a:r>
            <a:br>
              <a:rPr lang="en-US" sz="1600" b="0" dirty="0"/>
            </a:br>
            <a:endParaRPr sz="16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3C79B-4706-3D63-5F6E-78E141C53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2" t="21014" r="12795" b="8605"/>
          <a:stretch/>
        </p:blipFill>
        <p:spPr>
          <a:xfrm>
            <a:off x="4572000" y="1318650"/>
            <a:ext cx="4374352" cy="2932171"/>
          </a:xfrm>
          <a:prstGeom prst="rect">
            <a:avLst/>
          </a:prstGeom>
        </p:spPr>
      </p:pic>
      <p:sp>
        <p:nvSpPr>
          <p:cNvPr id="6" name="Google Shape;192;p19">
            <a:extLst>
              <a:ext uri="{FF2B5EF4-FFF2-40B4-BE49-F238E27FC236}">
                <a16:creationId xmlns:a16="http://schemas.microsoft.com/office/drawing/2014/main" id="{41FF89C4-0FDC-19EA-140E-B2C89B3C103A}"/>
              </a:ext>
            </a:extLst>
          </p:cNvPr>
          <p:cNvSpPr txBox="1">
            <a:spLocks/>
          </p:cNvSpPr>
          <p:nvPr/>
        </p:nvSpPr>
        <p:spPr>
          <a:xfrm>
            <a:off x="730000" y="2784735"/>
            <a:ext cx="3300900" cy="132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ts val="990"/>
            </a:pPr>
            <a:br>
              <a:rPr lang="en-US" sz="1600" b="0" dirty="0"/>
            </a:br>
            <a:r>
              <a:rPr lang="en-US" sz="1600" b="0" dirty="0"/>
              <a:t>There is significantly </a:t>
            </a:r>
            <a:r>
              <a:rPr lang="en-US" sz="1600" dirty="0"/>
              <a:t>less</a:t>
            </a:r>
            <a:r>
              <a:rPr lang="en-US" sz="1600" b="0" dirty="0"/>
              <a:t> traffic volumes on the </a:t>
            </a:r>
            <a:r>
              <a:rPr lang="en-US" sz="1600" dirty="0"/>
              <a:t>weekends</a:t>
            </a:r>
            <a:r>
              <a:rPr lang="en-US" sz="1600" b="0" dirty="0"/>
              <a:t> compared to </a:t>
            </a:r>
            <a:r>
              <a:rPr lang="en-US" sz="1600" dirty="0"/>
              <a:t>weekdays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/>
        </p:nvSpPr>
        <p:spPr>
          <a:xfrm>
            <a:off x="3451225" y="819725"/>
            <a:ext cx="23178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b="1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3900" b="1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On-screen Show (16:9)</PresentationFormat>
  <Paragraphs>28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Raleway</vt:lpstr>
      <vt:lpstr>Google Sans</vt:lpstr>
      <vt:lpstr>Arial</vt:lpstr>
      <vt:lpstr>Lato</vt:lpstr>
      <vt:lpstr>Streamline</vt:lpstr>
      <vt:lpstr>Minnesota Traffic Volume</vt:lpstr>
      <vt:lpstr>Traffic congestion continues to grow</vt:lpstr>
      <vt:lpstr>Analyzing based on three criteria</vt:lpstr>
      <vt:lpstr>Monthly traffic volume</vt:lpstr>
      <vt:lpstr>Impacts of weather</vt:lpstr>
      <vt:lpstr>Holiday travel</vt:lpstr>
      <vt:lpstr>Daily traffic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Minnesota Traffic Volume</dc:title>
  <cp:lastModifiedBy>Teddy Mutinge</cp:lastModifiedBy>
  <cp:revision>1</cp:revision>
  <dcterms:modified xsi:type="dcterms:W3CDTF">2023-11-23T15:17:20Z</dcterms:modified>
</cp:coreProperties>
</file>